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291" r:id="rId3"/>
    <p:sldId id="310" r:id="rId4"/>
    <p:sldId id="306" r:id="rId5"/>
    <p:sldId id="294" r:id="rId6"/>
    <p:sldId id="295" r:id="rId7"/>
    <p:sldId id="296" r:id="rId8"/>
    <p:sldId id="307" r:id="rId9"/>
    <p:sldId id="298" r:id="rId10"/>
    <p:sldId id="299" r:id="rId11"/>
    <p:sldId id="305" r:id="rId12"/>
    <p:sldId id="301" r:id="rId13"/>
    <p:sldId id="300" r:id="rId14"/>
    <p:sldId id="303" r:id="rId15"/>
    <p:sldId id="312" r:id="rId16"/>
    <p:sldId id="313" r:id="rId17"/>
    <p:sldId id="314" r:id="rId18"/>
    <p:sldId id="309" r:id="rId19"/>
    <p:sldId id="297" r:id="rId20"/>
    <p:sldId id="308" r:id="rId21"/>
    <p:sldId id="311" r:id="rId22"/>
    <p:sldId id="315" r:id="rId2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berkeley.edu/" TargetMode="External"/><Relationship Id="rId2" Type="http://schemas.openxmlformats.org/officeDocument/2006/relationships/hyperlink" Target="http://www.cs.usc.edu/academics/masters/msdata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analytics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</a:t>
            </a:r>
            <a:br>
              <a:rPr lang="en-US" altLang="en-US" sz="3200" dirty="0" smtClean="0">
                <a:latin typeface="Corbel" panose="020B0503020204020204" pitchFamily="34" charset="0"/>
              </a:rPr>
            </a:br>
            <a:r>
              <a:rPr lang="en-US" altLang="en-US" sz="3200" dirty="0" smtClean="0">
                <a:latin typeface="Corbel" panose="020B0503020204020204" pitchFamily="34" charset="0"/>
              </a:rPr>
              <a:t>Shadow Vocation or Emergent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February 2015</a:t>
            </a: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PPT is available at</a:t>
            </a: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   or   github.com/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wsphd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csupom</a:t>
            </a:r>
            <a:r>
              <a:rPr lang="en-US" altLang="en-US" sz="20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948047"/>
            <a:ext cx="8161905" cy="49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383" y="6253934"/>
            <a:ext cx="692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Source</a:t>
            </a:r>
            <a:r>
              <a:rPr lang="en-US" sz="1600" dirty="0" smtClean="0"/>
              <a:t>: Job Outlook 2014, National Association of College and Employers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26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4-year Schools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 smtClean="0"/>
              <a:t>USC, M.S. (part of the C.S. Dept.)</a:t>
            </a:r>
          </a:p>
          <a:p>
            <a:pPr lvl="1"/>
            <a:r>
              <a:rPr lang="en-US" altLang="en-US" sz="1600" dirty="0" smtClean="0">
                <a:hlinkClick r:id="rId2"/>
              </a:rPr>
              <a:t>http</a:t>
            </a:r>
            <a:r>
              <a:rPr lang="en-US" altLang="en-US" sz="1600" dirty="0">
                <a:hlinkClick r:id="rId2"/>
              </a:rPr>
              <a:t>://</a:t>
            </a:r>
            <a:r>
              <a:rPr lang="en-US" altLang="en-US" sz="1600" dirty="0" smtClean="0">
                <a:hlinkClick r:id="rId2"/>
              </a:rPr>
              <a:t>www.cs.usc.edu/academics/masters/msdata.htm</a:t>
            </a:r>
            <a:endParaRPr lang="en-US" altLang="en-US" sz="1600" dirty="0" smtClean="0"/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UCI Extension, certificate</a:t>
            </a:r>
            <a:endParaRPr lang="en-US" altLang="en-US" sz="2000" dirty="0"/>
          </a:p>
          <a:p>
            <a:pPr lvl="1"/>
            <a:r>
              <a:rPr lang="en-US" altLang="en-US" sz="1600" dirty="0"/>
              <a:t>http://unex.uci.edu/areas/it/data_science/</a:t>
            </a:r>
          </a:p>
          <a:p>
            <a:pPr lvl="1"/>
            <a:endParaRPr lang="en-US" altLang="en-US" sz="1600" dirty="0" smtClean="0"/>
          </a:p>
          <a:p>
            <a:r>
              <a:rPr lang="en-US" altLang="en-US" sz="2000" dirty="0" smtClean="0"/>
              <a:t>UC Berkeley, M.S. (online) (part of the School of Information)</a:t>
            </a:r>
            <a:endParaRPr lang="en-US" altLang="en-US" sz="2000" dirty="0"/>
          </a:p>
          <a:p>
            <a:pPr lvl="1"/>
            <a:r>
              <a:rPr lang="en-US" altLang="en-US" sz="1600" dirty="0">
                <a:hlinkClick r:id="rId3"/>
              </a:rPr>
              <a:t>http://datascience.berkeley.edu</a:t>
            </a:r>
            <a:r>
              <a:rPr lang="en-US" altLang="en-US" sz="1600" dirty="0" smtClean="0">
                <a:hlinkClick r:id="rId3"/>
              </a:rPr>
              <a:t>/</a:t>
            </a:r>
            <a:endParaRPr lang="en-US" altLang="en-US" sz="1600" dirty="0" smtClean="0"/>
          </a:p>
          <a:p>
            <a:pPr lvl="1"/>
            <a:endParaRPr lang="en-US" altLang="en-US" sz="1600" dirty="0"/>
          </a:p>
          <a:p>
            <a:r>
              <a:rPr lang="en-US" altLang="en-US" sz="2000" dirty="0" smtClean="0"/>
              <a:t>CSU Fullerton, certificate, online, accelerated</a:t>
            </a:r>
            <a:endParaRPr lang="en-US" altLang="en-US" sz="2000" dirty="0"/>
          </a:p>
          <a:p>
            <a:pPr lvl="1"/>
            <a:r>
              <a:rPr lang="en-US" altLang="en-US" sz="1600" dirty="0"/>
              <a:t>http://extension.fullerton.edu/professionaldevelopment/certificates/data-science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 smtClean="0"/>
              <a:t>Is undergraduate appropriate?</a:t>
            </a:r>
          </a:p>
          <a:p>
            <a:r>
              <a:rPr lang="en-US" altLang="en-US" sz="2000" dirty="0" smtClean="0"/>
              <a:t>Is CSU (mainstream) appropriate?</a:t>
            </a:r>
          </a:p>
          <a:p>
            <a:r>
              <a:rPr lang="en-US" altLang="en-US" sz="2000" dirty="0" smtClean="0"/>
              <a:t>Other approaches/ideas?</a:t>
            </a:r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endParaRPr lang="en-US" altLang="en-US" sz="2000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2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CCC’s in this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</a:t>
            </a:r>
            <a:r>
              <a:rPr lang="en-US" altLang="en-US" sz="4000" dirty="0" smtClean="0"/>
              <a:t>“Service” </a:t>
            </a:r>
            <a:r>
              <a:rPr lang="en-US" altLang="en-US" sz="4000" dirty="0" smtClean="0"/>
              <a:t>Economy?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“cloud computing”, “big data”, “marketing analytics”, and worse of all, “data science”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600" dirty="0" smtClean="0">
                <a:ea typeface="Calibri" panose="020F0502020204030204" pitchFamily="34" charset="0"/>
              </a:rPr>
              <a:t> “terms”, not ours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 prefer decision-support systems,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600" dirty="0" smtClean="0">
                <a:ea typeface="Calibri" panose="020F0502020204030204" pitchFamily="34" charset="0"/>
              </a:rPr>
              <a:t>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600" dirty="0" smtClean="0">
                <a:ea typeface="Calibri" panose="020F0502020204030204" pitchFamily="34" charset="0"/>
              </a:rPr>
              <a:t>, but most of the folks I routinely work with prefer the term “data science” (I suppose we might agree on the terms </a:t>
            </a:r>
            <a:r>
              <a:rPr lang="en-US" altLang="en-US" sz="16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600" dirty="0" smtClean="0">
                <a:ea typeface="Calibri" panose="020F0502020204030204" pitchFamily="34" charset="0"/>
              </a:rPr>
              <a:t> 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600" dirty="0" smtClean="0">
                <a:ea typeface="Calibri" panose="020F0502020204030204" pitchFamily="34" charset="0"/>
              </a:rPr>
              <a:t>.)</a:t>
            </a:r>
            <a:endParaRPr lang="en-US" altLang="en-US" sz="16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20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20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6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600" dirty="0" smtClean="0">
                <a:ea typeface="Calibri" panose="020F0502020204030204" pitchFamily="34" charset="0"/>
              </a:rPr>
              <a:t> (primary), David McArthur, Rob Gould, Jeremy Miles, Tim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sz="1600" dirty="0"/>
              <a:t>Eduardo </a:t>
            </a:r>
            <a:r>
              <a:rPr lang="en-US" sz="1600" dirty="0" err="1"/>
              <a:t>Arino</a:t>
            </a:r>
            <a:r>
              <a:rPr lang="en-US" sz="1600" dirty="0"/>
              <a:t> de la </a:t>
            </a:r>
            <a:r>
              <a:rPr lang="en-US" sz="1600" dirty="0" err="1" smtClean="0"/>
              <a:t>Rubia</a:t>
            </a:r>
            <a:r>
              <a:rPr lang="en-US" sz="1600" dirty="0" smtClean="0"/>
              <a:t>, </a:t>
            </a:r>
            <a:r>
              <a:rPr lang="en-US" altLang="en-US" sz="1600" dirty="0" smtClean="0">
                <a:ea typeface="Calibri" panose="020F0502020204030204" pitchFamily="34" charset="0"/>
              </a:rPr>
              <a:t>and others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Opportunities and Challenges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Is there a </a:t>
            </a:r>
            <a:r>
              <a:rPr lang="en-US" altLang="en-US" sz="16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What should be our institutional role (if any) in this community?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6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600" dirty="0" smtClean="0">
                <a:ea typeface="Calibri" panose="020F0502020204030204" pitchFamily="34" charset="0"/>
              </a:rPr>
              <a:t> in the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Licensing? Certifications?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 smtClean="0">
                <a:ea typeface="Calibri" panose="020F0502020204030204" pitchFamily="34" charset="0"/>
              </a:rPr>
              <a:t>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</a:t>
            </a:r>
            <a:r>
              <a:rPr lang="en-US" altLang="en-US" sz="1400" dirty="0" smtClean="0">
                <a:ea typeface="Calibri" panose="020F0502020204030204" pitchFamily="34" charset="0"/>
              </a:rPr>
              <a:t>could we possibly make </a:t>
            </a:r>
            <a:r>
              <a:rPr lang="en-US" altLang="en-US" sz="1400" dirty="0" smtClean="0">
                <a:ea typeface="Calibri" panose="020F0502020204030204" pitchFamily="34" charset="0"/>
              </a:rPr>
              <a:t>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</a:t>
            </a:r>
            <a:r>
              <a:rPr lang="en-US" altLang="en-US" sz="1800" dirty="0" smtClean="0">
                <a:ea typeface="Calibri" panose="020F0502020204030204" pitchFamily="34" charset="0"/>
              </a:rPr>
              <a:t>)?</a:t>
            </a:r>
            <a:endParaRPr lang="en-US" altLang="en-US" sz="18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aren’t in going to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</a:t>
            </a:r>
            <a:r>
              <a:rPr lang="en-US" altLang="en-US" sz="1800" dirty="0" smtClean="0">
                <a:ea typeface="Calibri" panose="020F0502020204030204" pitchFamily="34" charset="0"/>
              </a:rPr>
              <a:t>one </a:t>
            </a:r>
            <a:r>
              <a:rPr lang="en-US" altLang="en-US" sz="1800" dirty="0" smtClean="0">
                <a:ea typeface="Calibri" panose="020F0502020204030204" pitchFamily="34" charset="0"/>
              </a:rPr>
              <a:t>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The CSU, as one component of the CA </a:t>
            </a:r>
            <a:r>
              <a:rPr lang="en-US" altLang="en-US" sz="1400" dirty="0" smtClean="0">
                <a:ea typeface="Calibri" panose="020F0502020204030204" pitchFamily="34" charset="0"/>
              </a:rPr>
              <a:t>Master Plan, </a:t>
            </a:r>
            <a:r>
              <a:rPr lang="en-US" altLang="en-US" sz="1400" dirty="0" smtClean="0">
                <a:ea typeface="Calibri" panose="020F0502020204030204" pitchFamily="34" charset="0"/>
              </a:rPr>
              <a:t>doesn’t “train” </a:t>
            </a:r>
            <a:r>
              <a:rPr lang="en-US" altLang="en-US" sz="1400" dirty="0" smtClean="0">
                <a:ea typeface="Calibri" panose="020F0502020204030204" pitchFamily="34" charset="0"/>
              </a:rPr>
              <a:t>individuals (non-professionals) into vocations</a:t>
            </a:r>
            <a:r>
              <a:rPr lang="en-US" altLang="en-US" sz="1400" dirty="0" smtClean="0">
                <a:ea typeface="Calibri" panose="020F0502020204030204" pitchFamily="34" charset="0"/>
              </a:rPr>
              <a:t>.  We “educate” individuals for broader success.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Davenport</a:t>
            </a:r>
            <a:r>
              <a:rPr lang="en-US" altLang="en-US" sz="1800" dirty="0">
                <a:ea typeface="Calibri" panose="020F0502020204030204" pitchFamily="34" charset="0"/>
              </a:rPr>
              <a:t>, T</a:t>
            </a:r>
            <a:r>
              <a:rPr lang="en-US" altLang="en-US" sz="1800" dirty="0" smtClean="0">
                <a:ea typeface="Calibri" panose="020F0502020204030204" pitchFamily="34" charset="0"/>
              </a:rPr>
              <a:t>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Patil</a:t>
            </a:r>
            <a:r>
              <a:rPr lang="en-US" altLang="en-US" sz="1800" dirty="0" smtClean="0">
                <a:ea typeface="Calibri" panose="020F0502020204030204" pitchFamily="34" charset="0"/>
              </a:rPr>
              <a:t>, D. J. </a:t>
            </a:r>
            <a:r>
              <a:rPr lang="en-US" altLang="en-US" sz="1800" dirty="0">
                <a:ea typeface="Calibri" panose="020F0502020204030204" pitchFamily="34" charset="0"/>
              </a:rPr>
              <a:t>(2012), “Data Scientist: The Sexiest Job of the 21</a:t>
            </a:r>
            <a:r>
              <a:rPr lang="en-US" altLang="en-US" sz="1800" baseline="30000" dirty="0">
                <a:ea typeface="Calibri" panose="020F0502020204030204" pitchFamily="34" charset="0"/>
              </a:rPr>
              <a:t>st</a:t>
            </a:r>
            <a:r>
              <a:rPr lang="en-US" altLang="en-US" sz="1800" dirty="0">
                <a:ea typeface="Calibri" panose="020F0502020204030204" pitchFamily="34" charset="0"/>
              </a:rPr>
              <a:t> Century”, </a:t>
            </a:r>
            <a:r>
              <a:rPr lang="en-US" altLang="en-US" sz="1800" i="1" dirty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>
                <a:ea typeface="Calibri" panose="020F0502020204030204" pitchFamily="34" charset="0"/>
              </a:rPr>
              <a:t>, October.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ea typeface="Calibri" panose="020F0502020204030204" pitchFamily="34" charset="0"/>
              </a:rPr>
              <a:t>History of the Organization of Work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http://www.britannica.com/print/topic/648000</a:t>
            </a: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</a:t>
            </a:r>
            <a:r>
              <a:rPr lang="en-US" altLang="en-US" sz="1800" dirty="0">
                <a:ea typeface="Calibri" panose="020F0502020204030204" pitchFamily="34" charset="0"/>
              </a:rPr>
              <a:t>Angeles Economic Development Corporation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High Tech in LA (October, 2014)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  <a:hlinkClick r:id="rId2"/>
              </a:rPr>
              <a:t>http://laedc.org/wp-content/uploads/2014/10/High-Tech-in-LA_20141006_FF.pdf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McAfee, A., and 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Brynjolfsson</a:t>
            </a:r>
            <a:r>
              <a:rPr lang="en-US" altLang="en-US" sz="1800" dirty="0" smtClean="0">
                <a:ea typeface="Calibri" panose="020F0502020204030204" pitchFamily="34" charset="0"/>
              </a:rPr>
              <a:t>, E. (2012), “Big Data: The Management Revolution”,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Harvard Business Review</a:t>
            </a:r>
            <a:r>
              <a:rPr lang="en-US" altLang="en-US" sz="1800" dirty="0" smtClean="0">
                <a:ea typeface="Calibri" panose="020F0502020204030204" pitchFamily="34" charset="0"/>
              </a:rPr>
              <a:t>, October.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Journals:</a:t>
            </a:r>
          </a:p>
          <a:p>
            <a:pPr lvl="1" eaLnBrk="1" hangingPunct="1"/>
            <a:r>
              <a:rPr lang="en-US" sz="1600" i="1" dirty="0"/>
              <a:t>Journal of Data </a:t>
            </a:r>
            <a:r>
              <a:rPr lang="en-US" sz="1600" i="1" dirty="0" smtClean="0"/>
              <a:t>Science</a:t>
            </a:r>
          </a:p>
          <a:p>
            <a:pPr lvl="1" eaLnBrk="1" hangingPunct="1"/>
            <a:r>
              <a:rPr lang="en-US" sz="1600" i="1" dirty="0"/>
              <a:t>Data, </a:t>
            </a:r>
            <a:r>
              <a:rPr lang="en-US" sz="1600" i="1" dirty="0" err="1"/>
              <a:t>dikw</a:t>
            </a:r>
            <a:r>
              <a:rPr lang="en-US" sz="1600" i="1" dirty="0"/>
              <a:t>, big data and data science</a:t>
            </a:r>
            <a:endParaRPr lang="en-US" altLang="en-US" sz="1600" i="1" dirty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“Academic” Conferences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INFORMS Big Data conference (April, 2015) (Huntington Beach, CA)</a:t>
            </a: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  <a:hlinkClick r:id="rId2"/>
              </a:rPr>
              <a:t>http://meetings2.informs.org/wordpress/analytics2015</a:t>
            </a:r>
            <a:r>
              <a:rPr lang="en-US" altLang="en-US" sz="1050" dirty="0" smtClean="0">
                <a:ea typeface="Calibri" panose="020F0502020204030204" pitchFamily="34" charset="0"/>
                <a:hlinkClick r:id="rId2"/>
              </a:rPr>
              <a:t>/</a:t>
            </a:r>
            <a:endParaRPr lang="en-US" altLang="en-US" sz="105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ACM SIGMOD “Management of Data” conf. (May/June,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Melborne</a:t>
            </a:r>
            <a:r>
              <a:rPr lang="en-US" altLang="en-US" sz="1600" dirty="0" smtClean="0">
                <a:ea typeface="Calibri" panose="020F0502020204030204" pitchFamily="34" charset="0"/>
              </a:rPr>
              <a:t>, VIC, AU)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050" dirty="0">
                <a:ea typeface="Calibri" panose="020F0502020204030204" pitchFamily="34" charset="0"/>
              </a:rPr>
              <a:t>http://www.sigmod2015.org/</a:t>
            </a:r>
          </a:p>
          <a:p>
            <a:pPr marL="0" indent="0" eaLnBrk="1" hangingPunct="1">
              <a:buNone/>
            </a:pPr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“Practice” </a:t>
            </a:r>
            <a:r>
              <a:rPr lang="en-US" altLang="en-US" sz="2000" dirty="0">
                <a:ea typeface="Calibri" panose="020F0502020204030204" pitchFamily="34" charset="0"/>
              </a:rPr>
              <a:t>Conferences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TDWI Big </a:t>
            </a:r>
            <a:r>
              <a:rPr lang="en-US" altLang="en-US" sz="1600" dirty="0">
                <a:ea typeface="Calibri" panose="020F0502020204030204" pitchFamily="34" charset="0"/>
              </a:rPr>
              <a:t>Data conference </a:t>
            </a:r>
            <a:r>
              <a:rPr lang="en-US" altLang="en-US" sz="1600" dirty="0" smtClean="0">
                <a:ea typeface="Calibri" panose="020F0502020204030204" pitchFamily="34" charset="0"/>
              </a:rPr>
              <a:t>(February, </a:t>
            </a:r>
            <a:r>
              <a:rPr lang="en-US" altLang="en-US" sz="1600" dirty="0">
                <a:ea typeface="Calibri" panose="020F0502020204030204" pitchFamily="34" charset="0"/>
              </a:rPr>
              <a:t>2015) </a:t>
            </a:r>
            <a:r>
              <a:rPr lang="en-US" altLang="en-US" sz="1600" dirty="0" smtClean="0">
                <a:ea typeface="Calibri" panose="020F0502020204030204" pitchFamily="34" charset="0"/>
              </a:rPr>
              <a:t>(Las Vegas, NV)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2" eaLnBrk="1" hangingPunct="1"/>
            <a:r>
              <a:rPr lang="en-US" altLang="en-US" sz="1200" dirty="0">
                <a:ea typeface="Calibri" panose="020F0502020204030204" pitchFamily="34" charset="0"/>
              </a:rPr>
              <a:t>http://meetings2.informs.org/wordpress/analytics2015/</a:t>
            </a: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Periodicals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Analytics Magazine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http://www.analytics-magazine.org/</a:t>
            </a:r>
          </a:p>
          <a:p>
            <a:pPr eaLnBrk="1" hangingPunct="1"/>
            <a:endParaRPr lang="en-US" altLang="en-US" sz="20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“Extreme Discounting”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am deliberately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overweighting</a:t>
            </a:r>
            <a:r>
              <a:rPr lang="en-US" altLang="en-US" sz="1400" dirty="0" smtClean="0">
                <a:ea typeface="Calibri" panose="020F0502020204030204" pitchFamily="34" charset="0"/>
              </a:rPr>
              <a:t>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 smtClean="0">
                <a:ea typeface="Calibri" panose="020F0502020204030204" pitchFamily="34" charset="0"/>
              </a:rPr>
              <a:t>and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underweighting</a:t>
            </a:r>
            <a:r>
              <a:rPr lang="en-US" altLang="en-US" sz="1400" dirty="0" smtClean="0">
                <a:ea typeface="Calibri" panose="020F0502020204030204" pitchFamily="34" charset="0"/>
              </a:rPr>
              <a:t>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long-term goals.”</a:t>
            </a:r>
          </a:p>
          <a:p>
            <a:pPr eaLnBrk="1" hangingPunct="1"/>
            <a:r>
              <a:rPr lang="en-US" sz="1800" dirty="0" smtClean="0"/>
              <a:t>Finance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“Loan-to-Value”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achieve my </a:t>
            </a:r>
            <a:r>
              <a:rPr lang="en-US" altLang="en-US" sz="1400" i="1" dirty="0" smtClean="0">
                <a:ea typeface="Calibri" panose="020F0502020204030204" pitchFamily="34" charset="0"/>
              </a:rPr>
              <a:t>potential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Educational Psychology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“You don’t know me!”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“UC, CSU, and CCC’s teach mostly theories and I mostly just learn how to write papers there.”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Political Science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“Help! I’m scared and confused about the future and my role in it!”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“If I don’t take this job, someone with an H1-B visa might.”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Statistics (inference)/Comp. Sci. (machine learning)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</a:t>
            </a:r>
            <a:r>
              <a:rPr lang="en-US" altLang="en-US" sz="1400" dirty="0">
                <a:ea typeface="Calibri" panose="020F0502020204030204" pitchFamily="34" charset="0"/>
              </a:rPr>
              <a:t>If I </a:t>
            </a:r>
            <a:r>
              <a:rPr lang="en-US" altLang="en-US" sz="1400" dirty="0" smtClean="0">
                <a:ea typeface="Calibri" panose="020F0502020204030204" pitchFamily="34" charset="0"/>
              </a:rPr>
              <a:t>have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</a:t>
            </a:r>
            <a:r>
              <a:rPr lang="en-US" altLang="en-US" sz="1400" dirty="0" smtClean="0">
                <a:ea typeface="Calibri" panose="020F0502020204030204" pitchFamily="34" charset="0"/>
              </a:rPr>
              <a:t>, then I have proportionally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 (myth?)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We need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Bayesian</a:t>
            </a:r>
            <a:r>
              <a:rPr lang="en-US" altLang="en-US" sz="1400" dirty="0" smtClean="0">
                <a:ea typeface="Calibri" panose="020F0502020204030204" pitchFamily="34" charset="0"/>
              </a:rPr>
              <a:t> </a:t>
            </a:r>
            <a:r>
              <a:rPr lang="en-US" altLang="en-US" sz="1400" dirty="0">
                <a:ea typeface="Calibri" panose="020F0502020204030204" pitchFamily="34" charset="0"/>
              </a:rPr>
              <a:t>approaches with </a:t>
            </a:r>
            <a:r>
              <a:rPr lang="en-US" altLang="en-US" sz="1400" u="sng" dirty="0">
                <a:ea typeface="Calibri" panose="020F0502020204030204" pitchFamily="34" charset="0"/>
              </a:rPr>
              <a:t>large</a:t>
            </a:r>
            <a:r>
              <a:rPr lang="en-US" altLang="en-US" sz="1400" dirty="0">
                <a:ea typeface="Calibri" panose="020F0502020204030204" pitchFamily="34" charset="0"/>
              </a:rPr>
              <a:t> “samples</a:t>
            </a:r>
            <a:r>
              <a:rPr lang="en-US" altLang="en-US" sz="1400" dirty="0" smtClean="0">
                <a:ea typeface="Calibri" panose="020F0502020204030204" pitchFamily="34" charset="0"/>
              </a:rPr>
              <a:t>”, not </a:t>
            </a:r>
            <a:r>
              <a:rPr lang="en-US" altLang="en-US" sz="1400" i="1" dirty="0" smtClean="0">
                <a:ea typeface="Calibri" panose="020F0502020204030204" pitchFamily="34" charset="0"/>
              </a:rPr>
              <a:t>frequentist</a:t>
            </a:r>
            <a:r>
              <a:rPr lang="en-US" altLang="en-US" sz="1400" dirty="0" smtClean="0">
                <a:ea typeface="Calibri" panose="020F0502020204030204" pitchFamily="34" charset="0"/>
              </a:rPr>
              <a:t> approach with </a:t>
            </a:r>
            <a:r>
              <a:rPr lang="en-US" altLang="en-US" sz="1400" u="sng" dirty="0" smtClean="0">
                <a:ea typeface="Calibri" panose="020F0502020204030204" pitchFamily="34" charset="0"/>
              </a:rPr>
              <a:t>small</a:t>
            </a:r>
            <a:r>
              <a:rPr lang="en-US" altLang="en-US" sz="1400" dirty="0" smtClean="0">
                <a:ea typeface="Calibri" panose="020F0502020204030204" pitchFamily="34" charset="0"/>
              </a:rPr>
              <a:t> samples.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Historiography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“Merchant Guilds</a:t>
            </a:r>
            <a:r>
              <a:rPr lang="en-US" altLang="en-US" sz="1400" dirty="0" smtClean="0">
                <a:ea typeface="Calibri" panose="020F0502020204030204" pitchFamily="34" charset="0"/>
              </a:rPr>
              <a:t>” and “Merchant-Craftsmen” (apprentice, journeyman, master)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Trades[men] and crafts[men] have always created </a:t>
            </a:r>
            <a:r>
              <a:rPr lang="en-US" altLang="en-US" sz="1400" dirty="0" smtClean="0">
                <a:ea typeface="Calibri" panose="020F0502020204030204" pitchFamily="34" charset="0"/>
              </a:rPr>
              <a:t>local, persistent, supportive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 only)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@Risk, 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Srv</a:t>
            </a:r>
            <a:r>
              <a:rPr lang="en-US" altLang="en-US" sz="1600" dirty="0" smtClean="0">
                <a:ea typeface="Calibri" panose="020F0502020204030204" pitchFamily="34" charset="0"/>
              </a:rPr>
              <a:t>., Oracle Adv. Anal.,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1414</Words>
  <Application>Microsoft Office PowerPoint</Application>
  <PresentationFormat>On-screen Show (4:3)</PresentationFormat>
  <Paragraphs>191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Corbel</vt:lpstr>
      <vt:lpstr>Default Design</vt:lpstr>
      <vt:lpstr>Data Science in L.A.'s “Silicon Beach”: Shadow Vocation or Emergent Profession? </vt:lpstr>
      <vt:lpstr>Motivation</vt:lpstr>
      <vt:lpstr>Candidate Explanations</vt:lpstr>
      <vt:lpstr>PowerPoint Presentation</vt:lpstr>
      <vt:lpstr>PowerPoint Presentation</vt:lpstr>
      <vt:lpstr>PowerPoint Presentation</vt:lpstr>
      <vt:lpstr>Coordination</vt:lpstr>
      <vt:lpstr>R and/or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4-year Schools in this New “Service” Economy in CA?</vt:lpstr>
      <vt:lpstr>CCC’s in this New “Service” Economy?</vt:lpstr>
      <vt:lpstr>PowerPoint Presentation</vt:lpstr>
      <vt:lpstr>Open Questions</vt:lpstr>
      <vt:lpstr>Open Questions</vt:lpstr>
      <vt:lpstr>Further Reading</vt:lpstr>
      <vt:lpstr>Further Reading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172</cp:revision>
  <cp:lastPrinted>2013-12-28T01:30:23Z</cp:lastPrinted>
  <dcterms:created xsi:type="dcterms:W3CDTF">2010-10-28T16:48:55Z</dcterms:created>
  <dcterms:modified xsi:type="dcterms:W3CDTF">2015-02-20T01:38:27Z</dcterms:modified>
</cp:coreProperties>
</file>